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76"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1pPr>
    <a:lvl2pPr marL="742950" indent="-28575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2pPr>
    <a:lvl3pPr marL="11430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3pPr>
    <a:lvl4pPr marL="16002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4pPr>
    <a:lvl5pPr marL="20574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5pPr>
    <a:lvl6pPr marL="2286000" algn="l" defTabSz="457200" rtl="0" eaLnBrk="1" latinLnBrk="0" hangingPunct="1">
      <a:defRPr sz="2400" kern="1200">
        <a:solidFill>
          <a:schemeClr val="bg1"/>
        </a:solidFill>
        <a:latin typeface="Times New Roman" charset="0"/>
        <a:ea typeface="ＭＳ Ｐゴシック" charset="0"/>
        <a:cs typeface="Arial Unicode MS" charset="0"/>
      </a:defRPr>
    </a:lvl6pPr>
    <a:lvl7pPr marL="2743200" algn="l" defTabSz="457200" rtl="0" eaLnBrk="1" latinLnBrk="0" hangingPunct="1">
      <a:defRPr sz="2400" kern="1200">
        <a:solidFill>
          <a:schemeClr val="bg1"/>
        </a:solidFill>
        <a:latin typeface="Times New Roman" charset="0"/>
        <a:ea typeface="ＭＳ Ｐゴシック" charset="0"/>
        <a:cs typeface="Arial Unicode MS" charset="0"/>
      </a:defRPr>
    </a:lvl7pPr>
    <a:lvl8pPr marL="3200400" algn="l" defTabSz="457200" rtl="0" eaLnBrk="1" latinLnBrk="0" hangingPunct="1">
      <a:defRPr sz="2400" kern="1200">
        <a:solidFill>
          <a:schemeClr val="bg1"/>
        </a:solidFill>
        <a:latin typeface="Times New Roman" charset="0"/>
        <a:ea typeface="ＭＳ Ｐゴシック" charset="0"/>
        <a:cs typeface="Arial Unicode MS" charset="0"/>
      </a:defRPr>
    </a:lvl8pPr>
    <a:lvl9pPr marL="3657600" algn="l" defTabSz="457200" rtl="0" eaLnBrk="1" latinLnBrk="0" hangingPunct="1">
      <a:defRPr sz="2400" kern="1200">
        <a:solidFill>
          <a:schemeClr val="bg1"/>
        </a:solidFill>
        <a:latin typeface="Times New Roman"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32"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Rectangle 2"/>
          <p:cNvSpPr>
            <a:spLocks noGrp="1" noChangeArrowheads="1"/>
          </p:cNvSpPr>
          <p:nvPr>
            <p:ph type="hd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p>
        </p:txBody>
      </p:sp>
      <p:sp>
        <p:nvSpPr>
          <p:cNvPr id="2051" name="Rectangle 3"/>
          <p:cNvSpPr>
            <a:spLocks noGrp="1" noChangeArrowheads="1"/>
          </p:cNvSpPr>
          <p:nvPr>
            <p:ph type="dt"/>
          </p:nvPr>
        </p:nvSpPr>
        <p:spPr bwMode="auto">
          <a:xfrm>
            <a:off x="388620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p>
        </p:txBody>
      </p:sp>
      <p:sp>
        <p:nvSpPr>
          <p:cNvPr id="2052"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3" name="Rectangle 5"/>
          <p:cNvSpPr>
            <a:spLocks noGrp="1" noChangeArrowheads="1"/>
          </p:cNvSpPr>
          <p:nvPr>
            <p:ph type="body"/>
          </p:nvPr>
        </p:nvSpPr>
        <p:spPr bwMode="auto">
          <a:xfrm>
            <a:off x="914400" y="4343400"/>
            <a:ext cx="50276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p>
        </p:txBody>
      </p:sp>
      <p:sp>
        <p:nvSpPr>
          <p:cNvPr id="2055" name="Rectangle 7"/>
          <p:cNvSpPr>
            <a:spLocks noGrp="1" noChangeArrowheads="1"/>
          </p:cNvSpPr>
          <p:nvPr>
            <p:ph type="sldNum"/>
          </p:nvPr>
        </p:nvSpPr>
        <p:spPr bwMode="auto">
          <a:xfrm>
            <a:off x="388620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fld id="{9F8CD5C0-9A7B-2F40-BB11-5A0D07C8BC5C}" type="slidenum">
              <a:rPr lang="en-US"/>
              <a:pPr/>
              <a:t>‹#›</a:t>
            </a:fld>
            <a:endParaRPr lang="en-US"/>
          </a:p>
        </p:txBody>
      </p:sp>
    </p:spTree>
    <p:extLst>
      <p:ext uri="{BB962C8B-B14F-4D97-AF65-F5344CB8AC3E}">
        <p14:creationId xmlns:p14="http://schemas.microsoft.com/office/powerpoint/2010/main" val="414999175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5CABF0D-30AA-814F-8F48-023A13DE1E7E}" type="slidenum">
              <a:rPr lang="en-US"/>
              <a:pPr/>
              <a:t>2</a:t>
            </a:fld>
            <a:endParaRPr lang="en-US"/>
          </a:p>
        </p:txBody>
      </p:sp>
      <p:sp>
        <p:nvSpPr>
          <p:cNvPr id="245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BF92607-7183-5E49-BCA7-78D2031957FF}" type="slidenum">
              <a:rPr lang="en-US"/>
              <a:pPr/>
              <a:t>12</a:t>
            </a:fld>
            <a:endParaRPr lang="en-US"/>
          </a:p>
        </p:txBody>
      </p:sp>
      <p:sp>
        <p:nvSpPr>
          <p:cNvPr id="337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37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F34D47D-B7ED-DB4C-962A-B38F8614E95F}" type="slidenum">
              <a:rPr lang="en-US"/>
              <a:pPr/>
              <a:t>13</a:t>
            </a:fld>
            <a:endParaRPr lang="en-US"/>
          </a:p>
        </p:txBody>
      </p:sp>
      <p:sp>
        <p:nvSpPr>
          <p:cNvPr id="348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48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1DDD73E-857A-DF48-B11A-626864A08FA4}" type="slidenum">
              <a:rPr lang="en-US"/>
              <a:pPr/>
              <a:t>14</a:t>
            </a:fld>
            <a:endParaRPr lang="en-US"/>
          </a:p>
        </p:txBody>
      </p:sp>
      <p:sp>
        <p:nvSpPr>
          <p:cNvPr id="358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584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C7E8E6F-C54B-294A-AF52-64CE4CCD5BB7}" type="slidenum">
              <a:rPr lang="en-US"/>
              <a:pPr/>
              <a:t>15</a:t>
            </a:fld>
            <a:endParaRPr lang="en-US"/>
          </a:p>
        </p:txBody>
      </p:sp>
      <p:sp>
        <p:nvSpPr>
          <p:cNvPr id="368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686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b="1">
                <a:latin typeface="Arial" charset="0"/>
                <a:cs typeface="Arial" charset="0"/>
              </a:rPr>
              <a:t>"Burial at sea for the officers and men of the USS Intrepid (CV-11) who lost their lives when the carrier was hit by Japanese bombs during operations in the Philippines."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A8AD96A-53F5-754D-85E1-BEF4CEA0864C}" type="slidenum">
              <a:rPr lang="en-US"/>
              <a:pPr/>
              <a:t>16</a:t>
            </a:fld>
            <a:endParaRPr lang="en-US"/>
          </a:p>
        </p:txBody>
      </p:sp>
      <p:sp>
        <p:nvSpPr>
          <p:cNvPr id="378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789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CB95D6E-C912-6940-BEDE-BA549F8501F1}" type="slidenum">
              <a:rPr lang="en-US"/>
              <a:pPr/>
              <a:t>17</a:t>
            </a:fld>
            <a:endParaRPr lang="en-US"/>
          </a:p>
        </p:txBody>
      </p:sp>
      <p:sp>
        <p:nvSpPr>
          <p:cNvPr id="389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891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b="1">
                <a:latin typeface="Arial" charset="0"/>
                <a:cs typeface="Arial" charset="0"/>
              </a:rPr>
              <a:t>"A few of the thousands of wedding rings the Germans removed from their victims to salvage the gold. U.S. troops found rings, watches, precious stones, eyeglasses, and gold fillings, near Buchenwald concentration camp."</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F337E2F-7FCD-DC4B-BBCA-88DDE71A7859}" type="slidenum">
              <a:rPr lang="en-US"/>
              <a:pPr/>
              <a:t>18</a:t>
            </a:fld>
            <a:endParaRPr lang="en-US"/>
          </a:p>
        </p:txBody>
      </p:sp>
      <p:sp>
        <p:nvSpPr>
          <p:cNvPr id="399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993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05D564E-7951-284F-959D-0DDB67897443}" type="slidenum">
              <a:rPr lang="en-US"/>
              <a:pPr/>
              <a:t>19</a:t>
            </a:fld>
            <a:endParaRPr lang="en-US"/>
          </a:p>
        </p:txBody>
      </p:sp>
      <p:sp>
        <p:nvSpPr>
          <p:cNvPr id="409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096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b="1">
                <a:latin typeface="Arial" charset="0"/>
                <a:cs typeface="Arial Unicode MS" charset="0"/>
              </a:rPr>
              <a:t>Fallout shelter built by Louis Severance adjacent to his home near Akron, Mich., includes a special ventilation and escape hatch, an entrance to his basement, tiny kitchen, running water, sanitary facilities, and a sleeping and living area for the family of four. The shelter cost about $1,000. It has a 10-inch reinforced concrete ceiling with thick earth cover and concrete walls. Severance says, 'Ever since I was convinced what damage H-Bombs can do, I've wanted to build the shelter. Just as with my chicken farm, when there's a need I build it."</a:t>
            </a:r>
            <a:r>
              <a:rPr lang="en-US">
                <a:latin typeface="Arial" charset="0"/>
                <a:cs typeface="Arial Unicode MS" charset="0"/>
              </a:rPr>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F52CFA9-2184-544B-8FB3-0583D3BDDA05}" type="slidenum">
              <a:rPr lang="en-US"/>
              <a:pPr/>
              <a:t>20</a:t>
            </a:fld>
            <a:endParaRPr lang="en-US"/>
          </a:p>
        </p:txBody>
      </p:sp>
      <p:sp>
        <p:nvSpPr>
          <p:cNvPr id="419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198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C44437A-0CD4-D945-8010-DF7EE37A9E11}" type="slidenum">
              <a:rPr lang="en-US"/>
              <a:pPr/>
              <a:t>21</a:t>
            </a:fld>
            <a:endParaRPr lang="en-US"/>
          </a:p>
        </p:txBody>
      </p:sp>
      <p:sp>
        <p:nvSpPr>
          <p:cNvPr id="430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301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16C49DC-1430-AA44-BA9B-1A8E1C3FBD89}" type="slidenum">
              <a:rPr lang="en-US"/>
              <a:pPr/>
              <a:t>3</a:t>
            </a:fld>
            <a:endParaRPr lang="en-US"/>
          </a:p>
        </p:txBody>
      </p:sp>
      <p:sp>
        <p:nvSpPr>
          <p:cNvPr id="256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560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EF38A57-1A71-4948-92CC-BFDC7053CC08}" type="slidenum">
              <a:rPr lang="en-US"/>
              <a:pPr/>
              <a:t>4</a:t>
            </a:fld>
            <a:endParaRPr lang="en-US"/>
          </a:p>
        </p:txBody>
      </p:sp>
      <p:sp>
        <p:nvSpPr>
          <p:cNvPr id="266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662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2B4ADF7-73BF-DE46-ABEB-B81F07F2E23D}" type="slidenum">
              <a:rPr lang="en-US"/>
              <a:pPr/>
              <a:t>5</a:t>
            </a:fld>
            <a:endParaRPr lang="en-US"/>
          </a:p>
        </p:txBody>
      </p:sp>
      <p:sp>
        <p:nvSpPr>
          <p:cNvPr id="276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765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6EEDBBC-3F42-7240-A66E-1BA228414963}" type="slidenum">
              <a:rPr lang="en-US"/>
              <a:pPr/>
              <a:t>6</a:t>
            </a:fld>
            <a:endParaRPr lang="en-US"/>
          </a:p>
        </p:txBody>
      </p:sp>
      <p:sp>
        <p:nvSpPr>
          <p:cNvPr id="286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867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0FE6AF5-5627-FC44-9C31-E3CA9BB5A4DD}" type="slidenum">
              <a:rPr lang="en-US"/>
              <a:pPr/>
              <a:t>7</a:t>
            </a:fld>
            <a:endParaRPr lang="en-US"/>
          </a:p>
        </p:txBody>
      </p:sp>
      <p:sp>
        <p:nvSpPr>
          <p:cNvPr id="296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96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7BC96EB-A4F7-E941-A01C-8E0A861DA946}" type="slidenum">
              <a:rPr lang="en-US"/>
              <a:pPr/>
              <a:t>8</a:t>
            </a:fld>
            <a:endParaRPr lang="en-US"/>
          </a:p>
        </p:txBody>
      </p:sp>
      <p:sp>
        <p:nvSpPr>
          <p:cNvPr id="307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07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9FB4668-3113-5947-834B-717D7E389ACB}" type="slidenum">
              <a:rPr lang="en-US"/>
              <a:pPr/>
              <a:t>9</a:t>
            </a:fld>
            <a:endParaRPr lang="en-US"/>
          </a:p>
        </p:txBody>
      </p:sp>
      <p:sp>
        <p:nvSpPr>
          <p:cNvPr id="317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17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AB38945-D511-364F-870C-2B12290308A6}" type="slidenum">
              <a:rPr lang="en-US"/>
              <a:pPr/>
              <a:t>10</a:t>
            </a:fld>
            <a:endParaRPr lang="en-US"/>
          </a:p>
        </p:txBody>
      </p:sp>
      <p:sp>
        <p:nvSpPr>
          <p:cNvPr id="327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27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cs typeface="Arial Unicode MS" charset="0"/>
              </a:rPr>
              <a:t>KKK March in Washington DC in 1929</a:t>
            </a:r>
          </a:p>
          <a:p>
            <a:pPr eaLnBrk="1" hangingPunct="1">
              <a:spcBef>
                <a:spcPts val="450"/>
              </a:spcBef>
              <a:buClrTx/>
              <a:buFontTx/>
              <a:buNone/>
            </a:pPr>
            <a:endParaRPr lang="en-US">
              <a:cs typeface="Arial Unicode M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B2DB35B3-6998-8B4E-A836-143BC453B01B}" type="slidenum">
              <a:rPr lang="en-US"/>
              <a:pPr/>
              <a:t>‹#›</a:t>
            </a:fld>
            <a:endParaRPr lang="en-US"/>
          </a:p>
        </p:txBody>
      </p:sp>
    </p:spTree>
    <p:extLst>
      <p:ext uri="{BB962C8B-B14F-4D97-AF65-F5344CB8AC3E}">
        <p14:creationId xmlns:p14="http://schemas.microsoft.com/office/powerpoint/2010/main" val="1067362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CF21349-35B5-CE49-B50C-6A3167CF73D4}" type="slidenum">
              <a:rPr lang="en-US"/>
              <a:pPr/>
              <a:t>‹#›</a:t>
            </a:fld>
            <a:endParaRPr lang="en-US"/>
          </a:p>
        </p:txBody>
      </p:sp>
    </p:spTree>
    <p:extLst>
      <p:ext uri="{BB962C8B-B14F-4D97-AF65-F5344CB8AC3E}">
        <p14:creationId xmlns:p14="http://schemas.microsoft.com/office/powerpoint/2010/main" val="2369508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1513" cy="5484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4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50741E9-58BA-574D-AB21-395EE7E4CAF6}" type="slidenum">
              <a:rPr lang="en-US"/>
              <a:pPr/>
              <a:t>‹#›</a:t>
            </a:fld>
            <a:endParaRPr lang="en-US"/>
          </a:p>
        </p:txBody>
      </p:sp>
    </p:spTree>
    <p:extLst>
      <p:ext uri="{BB962C8B-B14F-4D97-AF65-F5344CB8AC3E}">
        <p14:creationId xmlns:p14="http://schemas.microsoft.com/office/powerpoint/2010/main" val="2628194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26A338E-07ED-5D49-82AE-AF84035FB002}" type="slidenum">
              <a:rPr lang="en-US"/>
              <a:pPr/>
              <a:t>‹#›</a:t>
            </a:fld>
            <a:endParaRPr lang="en-US"/>
          </a:p>
        </p:txBody>
      </p:sp>
    </p:spTree>
    <p:extLst>
      <p:ext uri="{BB962C8B-B14F-4D97-AF65-F5344CB8AC3E}">
        <p14:creationId xmlns:p14="http://schemas.microsoft.com/office/powerpoint/2010/main" val="1109056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01471C7-3B84-A740-80D2-CC583FDE26F1}" type="slidenum">
              <a:rPr lang="en-US"/>
              <a:pPr/>
              <a:t>‹#›</a:t>
            </a:fld>
            <a:endParaRPr lang="en-US"/>
          </a:p>
        </p:txBody>
      </p:sp>
    </p:spTree>
    <p:extLst>
      <p:ext uri="{BB962C8B-B14F-4D97-AF65-F5344CB8AC3E}">
        <p14:creationId xmlns:p14="http://schemas.microsoft.com/office/powerpoint/2010/main" val="3839257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222E8812-4A14-D749-AF58-15F4310D314E}" type="slidenum">
              <a:rPr lang="en-US"/>
              <a:pPr/>
              <a:t>‹#›</a:t>
            </a:fld>
            <a:endParaRPr lang="en-US"/>
          </a:p>
        </p:txBody>
      </p:sp>
    </p:spTree>
    <p:extLst>
      <p:ext uri="{BB962C8B-B14F-4D97-AF65-F5344CB8AC3E}">
        <p14:creationId xmlns:p14="http://schemas.microsoft.com/office/powerpoint/2010/main" val="184706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C9BE6046-011C-0E4F-B2EA-EDFE24705724}" type="slidenum">
              <a:rPr lang="en-US"/>
              <a:pPr/>
              <a:t>‹#›</a:t>
            </a:fld>
            <a:endParaRPr lang="en-US"/>
          </a:p>
        </p:txBody>
      </p:sp>
    </p:spTree>
    <p:extLst>
      <p:ext uri="{BB962C8B-B14F-4D97-AF65-F5344CB8AC3E}">
        <p14:creationId xmlns:p14="http://schemas.microsoft.com/office/powerpoint/2010/main" val="337611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D6D5BDAD-F5F3-9149-BF61-B7A22C85A2F7}" type="slidenum">
              <a:rPr lang="en-US"/>
              <a:pPr/>
              <a:t>‹#›</a:t>
            </a:fld>
            <a:endParaRPr lang="en-US"/>
          </a:p>
        </p:txBody>
      </p:sp>
    </p:spTree>
    <p:extLst>
      <p:ext uri="{BB962C8B-B14F-4D97-AF65-F5344CB8AC3E}">
        <p14:creationId xmlns:p14="http://schemas.microsoft.com/office/powerpoint/2010/main" val="2887048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A85C9F52-C078-E84E-8B19-FC53EF067607}" type="slidenum">
              <a:rPr lang="en-US"/>
              <a:pPr/>
              <a:t>‹#›</a:t>
            </a:fld>
            <a:endParaRPr lang="en-US"/>
          </a:p>
        </p:txBody>
      </p:sp>
    </p:spTree>
    <p:extLst>
      <p:ext uri="{BB962C8B-B14F-4D97-AF65-F5344CB8AC3E}">
        <p14:creationId xmlns:p14="http://schemas.microsoft.com/office/powerpoint/2010/main" val="2483700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D57B467D-380A-E040-B910-6231A1999175}" type="slidenum">
              <a:rPr lang="en-US"/>
              <a:pPr/>
              <a:t>‹#›</a:t>
            </a:fld>
            <a:endParaRPr lang="en-US"/>
          </a:p>
        </p:txBody>
      </p:sp>
    </p:spTree>
    <p:extLst>
      <p:ext uri="{BB962C8B-B14F-4D97-AF65-F5344CB8AC3E}">
        <p14:creationId xmlns:p14="http://schemas.microsoft.com/office/powerpoint/2010/main" val="91050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00D222B6-3915-784E-B41F-6E56612D5A4C}" type="slidenum">
              <a:rPr lang="en-US"/>
              <a:pPr/>
              <a:t>‹#›</a:t>
            </a:fld>
            <a:endParaRPr lang="en-US"/>
          </a:p>
        </p:txBody>
      </p:sp>
    </p:spTree>
    <p:extLst>
      <p:ext uri="{BB962C8B-B14F-4D97-AF65-F5344CB8AC3E}">
        <p14:creationId xmlns:p14="http://schemas.microsoft.com/office/powerpoint/2010/main" val="29489350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85800" y="6248400"/>
            <a:ext cx="19034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n-US"/>
          </a:p>
        </p:txBody>
      </p:sp>
      <p:sp>
        <p:nvSpPr>
          <p:cNvPr id="1028" name="Rectangle 4"/>
          <p:cNvSpPr>
            <a:spLocks noGrp="1" noChangeArrowheads="1"/>
          </p:cNvSpPr>
          <p:nvPr>
            <p:ph type="ftr"/>
          </p:nvPr>
        </p:nvSpPr>
        <p:spPr bwMode="auto">
          <a:xfrm>
            <a:off x="3124200" y="6248400"/>
            <a:ext cx="28940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n-US"/>
          </a:p>
        </p:txBody>
      </p:sp>
      <p:sp>
        <p:nvSpPr>
          <p:cNvPr id="1029" name="Rectangle 5"/>
          <p:cNvSpPr>
            <a:spLocks noGrp="1" noChangeArrowheads="1"/>
          </p:cNvSpPr>
          <p:nvPr>
            <p:ph type="sldNum"/>
          </p:nvPr>
        </p:nvSpPr>
        <p:spPr bwMode="auto">
          <a:xfrm>
            <a:off x="6553200" y="6248400"/>
            <a:ext cx="19034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F3362573-302C-5B4B-9766-D21BF181913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2pPr>
      <a:lvl3pPr marL="11430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3pPr>
      <a:lvl4pPr marL="16002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4pPr>
      <a:lvl5pPr marL="20574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5pPr>
      <a:lvl6pPr marL="25146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6pPr>
      <a:lvl7pPr marL="29718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7pPr>
      <a:lvl8pPr marL="34290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8pPr>
      <a:lvl9pPr marL="38862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9pPr>
    </p:titleStyle>
    <p:bodyStyle>
      <a:lvl1pPr marL="342900" indent="-342900" algn="l" defTabSz="457200" rtl="0" fontAlgn="base">
        <a:spcBef>
          <a:spcPts val="800"/>
        </a:spcBef>
        <a:spcAft>
          <a:spcPct val="0"/>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fontAlgn="base">
        <a:spcBef>
          <a:spcPts val="700"/>
        </a:spcBef>
        <a:spcAft>
          <a:spcPct val="0"/>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fontAlgn="base">
        <a:spcBef>
          <a:spcPts val="600"/>
        </a:spcBef>
        <a:spcAft>
          <a:spcPct val="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71800" y="1905000"/>
            <a:ext cx="1447800" cy="461665"/>
          </a:xfrm>
          <a:prstGeom prst="rect">
            <a:avLst/>
          </a:prstGeom>
          <a:noFill/>
        </p:spPr>
        <p:txBody>
          <a:bodyPr wrap="square" rtlCol="0">
            <a:spAutoFit/>
          </a:bodyPr>
          <a:lstStyle/>
          <a:p>
            <a:endParaRPr lang="en-US" dirty="0"/>
          </a:p>
        </p:txBody>
      </p:sp>
      <p:sp>
        <p:nvSpPr>
          <p:cNvPr id="5" name="Title 4"/>
          <p:cNvSpPr>
            <a:spLocks noGrp="1"/>
          </p:cNvSpPr>
          <p:nvPr>
            <p:ph type="ctrTitle"/>
          </p:nvPr>
        </p:nvSpPr>
        <p:spPr/>
        <p:txBody>
          <a:bodyPr/>
          <a:lstStyle/>
          <a:p>
            <a:r>
              <a:rPr lang="en-US" dirty="0" smtClean="0">
                <a:solidFill>
                  <a:schemeClr val="bg1"/>
                </a:solidFill>
              </a:rPr>
              <a:t>Studying History:</a:t>
            </a:r>
            <a:endParaRPr lang="en-US" dirty="0">
              <a:solidFill>
                <a:schemeClr val="bg1"/>
              </a:solidFill>
            </a:endParaRPr>
          </a:p>
        </p:txBody>
      </p:sp>
      <p:sp>
        <p:nvSpPr>
          <p:cNvPr id="6" name="Subtitle 5"/>
          <p:cNvSpPr>
            <a:spLocks noGrp="1"/>
          </p:cNvSpPr>
          <p:nvPr>
            <p:ph type="subTitle" idx="1"/>
          </p:nvPr>
        </p:nvSpPr>
        <p:spPr>
          <a:xfrm>
            <a:off x="1295400" y="3505200"/>
            <a:ext cx="6477000" cy="2133600"/>
          </a:xfrm>
        </p:spPr>
        <p:txBody>
          <a:bodyPr/>
          <a:lstStyle/>
          <a:p>
            <a:r>
              <a:rPr lang="en-US" sz="4000" dirty="0" smtClean="0">
                <a:solidFill>
                  <a:schemeClr val="bg1"/>
                </a:solidFill>
              </a:rPr>
              <a:t>Removing the Blinders</a:t>
            </a:r>
            <a:endParaRPr lang="en-US" sz="4000" dirty="0">
              <a:solidFill>
                <a:schemeClr val="bg1"/>
              </a:solidFill>
            </a:endParaRPr>
          </a:p>
        </p:txBody>
      </p:sp>
    </p:spTree>
    <p:extLst>
      <p:ext uri="{BB962C8B-B14F-4D97-AF65-F5344CB8AC3E}">
        <p14:creationId xmlns:p14="http://schemas.microsoft.com/office/powerpoint/2010/main" val="411003185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1925"/>
            <a:ext cx="8458200" cy="65928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KK field day in Portla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8400"/>
            <a:ext cx="9146988" cy="1986611"/>
          </a:xfrm>
          <a:prstGeom prst="rect">
            <a:avLst/>
          </a:prstGeom>
        </p:spPr>
      </p:pic>
      <p:sp>
        <p:nvSpPr>
          <p:cNvPr id="3" name="TextBox 2"/>
          <p:cNvSpPr txBox="1"/>
          <p:nvPr/>
        </p:nvSpPr>
        <p:spPr>
          <a:xfrm>
            <a:off x="1447800" y="5029200"/>
            <a:ext cx="6781800" cy="830997"/>
          </a:xfrm>
          <a:prstGeom prst="rect">
            <a:avLst/>
          </a:prstGeom>
          <a:noFill/>
        </p:spPr>
        <p:txBody>
          <a:bodyPr wrap="square" rtlCol="0">
            <a:spAutoFit/>
          </a:bodyPr>
          <a:lstStyle/>
          <a:p>
            <a:pPr algn="ctr"/>
            <a:r>
              <a:rPr lang="en-US" dirty="0" smtClean="0"/>
              <a:t>Ku Klux Klan field day in Portland, Maine, 1926</a:t>
            </a:r>
          </a:p>
          <a:p>
            <a:pPr algn="ctr"/>
            <a:r>
              <a:rPr lang="en-US" dirty="0" smtClean="0"/>
              <a:t>(current site of </a:t>
            </a:r>
            <a:r>
              <a:rPr lang="en-US" dirty="0" err="1" smtClean="0"/>
              <a:t>Hadlock</a:t>
            </a:r>
            <a:r>
              <a:rPr lang="en-US" dirty="0" smtClean="0"/>
              <a:t> Field in Portland) </a:t>
            </a:r>
            <a:endParaRPr lang="en-US" dirty="0"/>
          </a:p>
        </p:txBody>
      </p:sp>
    </p:spTree>
    <p:extLst>
      <p:ext uri="{BB962C8B-B14F-4D97-AF65-F5344CB8AC3E}">
        <p14:creationId xmlns:p14="http://schemas.microsoft.com/office/powerpoint/2010/main" val="3215064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extLst>
              <a:ext uri="{28A0092B-C50C-407E-A947-70E740481C1C}">
                <a14:useLocalDpi xmlns:a14="http://schemas.microsoft.com/office/drawing/2010/main" val="0"/>
              </a:ext>
            </a:extLst>
          </a:blip>
          <a:srcRect l="30060" t="76672"/>
          <a:stretch>
            <a:fillRect/>
          </a:stretch>
        </p:blipFill>
        <p:spPr bwMode="auto">
          <a:xfrm>
            <a:off x="381000" y="1828800"/>
            <a:ext cx="8382000" cy="3584575"/>
          </a:xfrm>
          <a:prstGeom prst="rect">
            <a:avLst/>
          </a:prstGeom>
          <a:noFill/>
          <a:ln>
            <a:noFill/>
          </a:ln>
          <a:effectLst/>
          <a:extLst>
            <a:ext uri="{909E8E84-426E-40dd-AFC4-6F175D3DCCD1}">
              <a14:hiddenFill xmlns:a14="http://schemas.microsoft.com/office/drawing/2010/main">
                <a:blipFill dpi="0" rotWithShape="0">
                  <a:blip/>
                  <a:srcRect l="30060" t="76672"/>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7063" y="0"/>
            <a:ext cx="5349875"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val="0"/>
              </a:ext>
            </a:extLst>
          </a:blip>
          <a:srcRect t="9999" r="59810" b="66669"/>
          <a:stretch>
            <a:fillRect/>
          </a:stretch>
        </p:blipFill>
        <p:spPr bwMode="auto">
          <a:xfrm>
            <a:off x="990600" y="1017588"/>
            <a:ext cx="7467600" cy="4545012"/>
          </a:xfrm>
          <a:prstGeom prst="rect">
            <a:avLst/>
          </a:prstGeom>
          <a:noFill/>
          <a:ln>
            <a:noFill/>
          </a:ln>
          <a:effectLst/>
          <a:extLst>
            <a:ext uri="{909E8E84-426E-40dd-AFC4-6F175D3DCCD1}">
              <a14:hiddenFill xmlns:a14="http://schemas.microsoft.com/office/drawing/2010/main">
                <a:blipFill dpi="0" rotWithShape="0">
                  <a:blip/>
                  <a:srcRect t="9999" r="59810" b="6666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0"/>
            <a:ext cx="65405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a:extLst>
              <a:ext uri="{28A0092B-C50C-407E-A947-70E740481C1C}">
                <a14:useLocalDpi xmlns:a14="http://schemas.microsoft.com/office/drawing/2010/main" val="0"/>
              </a:ext>
            </a:extLst>
          </a:blip>
          <a:srcRect l="25500" t="49092" r="32503" b="10909"/>
          <a:stretch>
            <a:fillRect/>
          </a:stretch>
        </p:blipFill>
        <p:spPr bwMode="auto">
          <a:xfrm>
            <a:off x="1143000" y="914400"/>
            <a:ext cx="6553200" cy="5148263"/>
          </a:xfrm>
          <a:prstGeom prst="rect">
            <a:avLst/>
          </a:prstGeom>
          <a:noFill/>
          <a:ln>
            <a:noFill/>
          </a:ln>
          <a:effectLst/>
          <a:extLst>
            <a:ext uri="{909E8E84-426E-40dd-AFC4-6F175D3DCCD1}">
              <a14:hiddenFill xmlns:a14="http://schemas.microsoft.com/office/drawing/2010/main">
                <a:blipFill dpi="0" rotWithShape="0">
                  <a:blip/>
                  <a:srcRect l="25500" t="49092" r="32503" b="109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85750"/>
            <a:ext cx="7620000" cy="6286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val="0"/>
              </a:ext>
            </a:extLst>
          </a:blip>
          <a:srcRect t="23476" r="68715"/>
          <a:stretch>
            <a:fillRect/>
          </a:stretch>
        </p:blipFill>
        <p:spPr bwMode="auto">
          <a:xfrm>
            <a:off x="2590800" y="0"/>
            <a:ext cx="3543300" cy="6858000"/>
          </a:xfrm>
          <a:prstGeom prst="rect">
            <a:avLst/>
          </a:prstGeom>
          <a:noFill/>
          <a:ln>
            <a:noFill/>
          </a:ln>
          <a:effectLst/>
          <a:extLst>
            <a:ext uri="{909E8E84-426E-40dd-AFC4-6F175D3DCCD1}">
              <a14:hiddenFill xmlns:a14="http://schemas.microsoft.com/office/drawing/2010/main">
                <a:blipFill dpi="0" rotWithShape="0">
                  <a:blip/>
                  <a:srcRect t="23476" r="6871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9525"/>
            <a:ext cx="8610600" cy="6816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685800" y="609600"/>
            <a:ext cx="7772400" cy="548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9pPr>
          </a:lstStyle>
          <a:p>
            <a:pPr algn="ctr">
              <a:spcBef>
                <a:spcPts val="800"/>
              </a:spcBef>
            </a:pPr>
            <a:r>
              <a:rPr lang="en-US" sz="3200">
                <a:solidFill>
                  <a:srgbClr val="FFFFFF"/>
                </a:solidFill>
              </a:rPr>
              <a:t>We all naturally want to understand the world around us, but life is often very confusing.</a:t>
            </a:r>
          </a:p>
          <a:p>
            <a:pPr algn="ctr">
              <a:spcBef>
                <a:spcPts val="800"/>
              </a:spcBef>
            </a:pPr>
            <a:endParaRPr lang="en-US" sz="3200">
              <a:solidFill>
                <a:srgbClr val="FFFFFF"/>
              </a:solidFill>
            </a:endParaRPr>
          </a:p>
          <a:p>
            <a:pPr algn="ctr">
              <a:spcBef>
                <a:spcPts val="800"/>
              </a:spcBef>
            </a:pPr>
            <a:endParaRPr lang="en-US" sz="3200">
              <a:solidFill>
                <a:srgbClr val="FFFFFF"/>
              </a:solidFill>
            </a:endParaRPr>
          </a:p>
          <a:p>
            <a:pPr algn="ctr">
              <a:spcBef>
                <a:spcPts val="800"/>
              </a:spcBef>
            </a:pPr>
            <a:r>
              <a:rPr lang="en-US" sz="3200">
                <a:solidFill>
                  <a:srgbClr val="FFFFFF"/>
                </a:solidFill>
              </a:rPr>
              <a:t>What we see when we look around us are often just </a:t>
            </a:r>
            <a:r>
              <a:rPr lang="en-US" sz="3200" i="1">
                <a:solidFill>
                  <a:srgbClr val="FFFFFF"/>
                </a:solidFill>
              </a:rPr>
              <a:t>snapshots </a:t>
            </a:r>
            <a:r>
              <a:rPr lang="en-US" sz="3200">
                <a:solidFill>
                  <a:srgbClr val="FFFFFF"/>
                </a:solidFill>
              </a:rPr>
              <a:t>of a much bigger, longer story.</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409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685800" y="609600"/>
            <a:ext cx="7772400" cy="548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9pPr>
          </a:lstStyle>
          <a:p>
            <a:pPr algn="ctr">
              <a:spcBef>
                <a:spcPts val="800"/>
              </a:spcBef>
            </a:pPr>
            <a:r>
              <a:rPr lang="en-US" sz="3200">
                <a:solidFill>
                  <a:srgbClr val="FFFFFF"/>
                </a:solidFill>
                <a:cs typeface="Times New Roman" charset="0"/>
              </a:rPr>
              <a:t>The </a:t>
            </a:r>
            <a:r>
              <a:rPr lang="en-US" sz="3200" u="sng">
                <a:solidFill>
                  <a:srgbClr val="FFFFFF"/>
                </a:solidFill>
              </a:rPr>
              <a:t>big</a:t>
            </a:r>
            <a:r>
              <a:rPr lang="en-US" sz="3200">
                <a:solidFill>
                  <a:srgbClr val="FFFFFF"/>
                </a:solidFill>
              </a:rPr>
              <a:t> goal here is for you to use the knowledge gained from history to develop your own ideas and understandings.</a:t>
            </a:r>
          </a:p>
          <a:p>
            <a:pPr algn="ctr">
              <a:spcBef>
                <a:spcPts val="800"/>
              </a:spcBef>
            </a:pPr>
            <a:endParaRPr lang="en-US" sz="3200">
              <a:solidFill>
                <a:srgbClr val="FFFFFF"/>
              </a:solidFill>
            </a:endParaRPr>
          </a:p>
          <a:p>
            <a:pPr algn="ctr">
              <a:spcBef>
                <a:spcPts val="800"/>
              </a:spcBef>
            </a:pPr>
            <a:r>
              <a:rPr lang="en-US" sz="3200">
                <a:solidFill>
                  <a:srgbClr val="FFFFFF"/>
                </a:solidFill>
              </a:rPr>
              <a:t>What new knowledge did you gain when we removed the blinders on these photos?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2150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685800" y="609600"/>
            <a:ext cx="7772400" cy="11430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Slide descriptions</a:t>
            </a:r>
          </a:p>
        </p:txBody>
      </p:sp>
      <p:sp>
        <p:nvSpPr>
          <p:cNvPr id="22530" name="Rectangle 2"/>
          <p:cNvSpPr>
            <a:spLocks noGrp="1" noChangeArrowheads="1"/>
          </p:cNvSpPr>
          <p:nvPr>
            <p:ph type="body" idx="1"/>
          </p:nvPr>
        </p:nvSpPr>
        <p:spPr>
          <a:xfrm>
            <a:off x="228600" y="1828800"/>
            <a:ext cx="8686800" cy="4114800"/>
          </a:xfrm>
          <a:ln/>
        </p:spPr>
        <p:txBody>
          <a:bodyPr/>
          <a:lstStyle/>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1. Ku Klux Klan rally, Washington D.C. 1928</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2. World Trade Center, New York City, 9/11/01</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3.  U.S. Navy, Burial at sea, World War II</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4. Wedding rings stolen from murdered Jews at a Nazi concentration camp during the Holocaust</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5. Bomb shelter, United States, 1960's (during the height of the Cold War)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3">
            <a:extLst>
              <a:ext uri="{28A0092B-C50C-407E-A947-70E740481C1C}">
                <a14:useLocalDpi xmlns:a14="http://schemas.microsoft.com/office/drawing/2010/main" val="0"/>
              </a:ext>
            </a:extLst>
          </a:blip>
          <a:srcRect l="75684" t="41609"/>
          <a:stretch>
            <a:fillRect/>
          </a:stretch>
        </p:blipFill>
        <p:spPr bwMode="auto">
          <a:xfrm>
            <a:off x="2743200" y="304800"/>
            <a:ext cx="3379788" cy="6324600"/>
          </a:xfrm>
          <a:prstGeom prst="rect">
            <a:avLst/>
          </a:prstGeom>
          <a:noFill/>
          <a:ln>
            <a:noFill/>
          </a:ln>
          <a:effectLst/>
          <a:extLst>
            <a:ext uri="{909E8E84-426E-40dd-AFC4-6F175D3DCCD1}">
              <a14:hiddenFill xmlns:a14="http://schemas.microsoft.com/office/drawing/2010/main">
                <a:blipFill dpi="0" rotWithShape="0">
                  <a:blip/>
                  <a:srcRect l="75684" t="416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a:extLst>
              <a:ext uri="{28A0092B-C50C-407E-A947-70E740481C1C}">
                <a14:useLocalDpi xmlns:a14="http://schemas.microsoft.com/office/drawing/2010/main" val="0"/>
              </a:ext>
            </a:extLst>
          </a:blip>
          <a:srcRect l="30060" t="76672"/>
          <a:stretch>
            <a:fillRect/>
          </a:stretch>
        </p:blipFill>
        <p:spPr bwMode="auto">
          <a:xfrm>
            <a:off x="381000" y="1828800"/>
            <a:ext cx="8382000" cy="3584575"/>
          </a:xfrm>
          <a:prstGeom prst="rect">
            <a:avLst/>
          </a:prstGeom>
          <a:noFill/>
          <a:ln>
            <a:noFill/>
          </a:ln>
          <a:effectLst/>
          <a:extLst>
            <a:ext uri="{909E8E84-426E-40dd-AFC4-6F175D3DCCD1}">
              <a14:hiddenFill xmlns:a14="http://schemas.microsoft.com/office/drawing/2010/main">
                <a:blipFill dpi="0" rotWithShape="0">
                  <a:blip/>
                  <a:srcRect l="30060" t="76672"/>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a:extLst>
              <a:ext uri="{28A0092B-C50C-407E-A947-70E740481C1C}">
                <a14:useLocalDpi xmlns:a14="http://schemas.microsoft.com/office/drawing/2010/main" val="0"/>
              </a:ext>
            </a:extLst>
          </a:blip>
          <a:srcRect t="9999" r="59810" b="66669"/>
          <a:stretch>
            <a:fillRect/>
          </a:stretch>
        </p:blipFill>
        <p:spPr bwMode="auto">
          <a:xfrm>
            <a:off x="990600" y="1016000"/>
            <a:ext cx="7467600" cy="4546600"/>
          </a:xfrm>
          <a:prstGeom prst="rect">
            <a:avLst/>
          </a:prstGeom>
          <a:noFill/>
          <a:ln>
            <a:noFill/>
          </a:ln>
          <a:effectLst/>
          <a:extLst>
            <a:ext uri="{909E8E84-426E-40dd-AFC4-6F175D3DCCD1}">
              <a14:hiddenFill xmlns:a14="http://schemas.microsoft.com/office/drawing/2010/main">
                <a:blipFill dpi="0" rotWithShape="0">
                  <a:blip/>
                  <a:srcRect t="9999" r="59810" b="6666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extLst>
              <a:ext uri="{28A0092B-C50C-407E-A947-70E740481C1C}">
                <a14:useLocalDpi xmlns:a14="http://schemas.microsoft.com/office/drawing/2010/main" val="0"/>
              </a:ext>
            </a:extLst>
          </a:blip>
          <a:srcRect l="25500" t="49092" r="32503" b="10909"/>
          <a:stretch>
            <a:fillRect/>
          </a:stretch>
        </p:blipFill>
        <p:spPr bwMode="auto">
          <a:xfrm>
            <a:off x="1143000" y="914400"/>
            <a:ext cx="6324600" cy="4968875"/>
          </a:xfrm>
          <a:prstGeom prst="rect">
            <a:avLst/>
          </a:prstGeom>
          <a:noFill/>
          <a:ln>
            <a:noFill/>
          </a:ln>
          <a:effectLst/>
          <a:extLst>
            <a:ext uri="{909E8E84-426E-40dd-AFC4-6F175D3DCCD1}">
              <a14:hiddenFill xmlns:a14="http://schemas.microsoft.com/office/drawing/2010/main">
                <a:blipFill dpi="0" rotWithShape="0">
                  <a:blip/>
                  <a:srcRect l="25500" t="49092" r="32503" b="109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t="23476" r="68715"/>
          <a:stretch>
            <a:fillRect/>
          </a:stretch>
        </p:blipFill>
        <p:spPr bwMode="auto">
          <a:xfrm>
            <a:off x="2743200" y="0"/>
            <a:ext cx="3543300" cy="6858000"/>
          </a:xfrm>
          <a:prstGeom prst="rect">
            <a:avLst/>
          </a:prstGeom>
          <a:noFill/>
          <a:ln>
            <a:noFill/>
          </a:ln>
          <a:effectLst/>
          <a:extLst>
            <a:ext uri="{909E8E84-426E-40dd-AFC4-6F175D3DCCD1}">
              <a14:hiddenFill xmlns:a14="http://schemas.microsoft.com/office/drawing/2010/main">
                <a:blipFill dpi="0" rotWithShape="0">
                  <a:blip/>
                  <a:srcRect t="23476" r="6871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685800" y="609600"/>
            <a:ext cx="7772400" cy="548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9pPr>
          </a:lstStyle>
          <a:p>
            <a:pPr algn="ctr">
              <a:spcBef>
                <a:spcPts val="800"/>
              </a:spcBef>
            </a:pPr>
            <a:r>
              <a:rPr lang="en-US" sz="3200">
                <a:solidFill>
                  <a:srgbClr val="FFFFFF"/>
                </a:solidFill>
              </a:rPr>
              <a:t>The job of the </a:t>
            </a:r>
            <a:r>
              <a:rPr lang="en-US" sz="3200" u="sng">
                <a:solidFill>
                  <a:srgbClr val="FFFFFF"/>
                </a:solidFill>
              </a:rPr>
              <a:t>historian</a:t>
            </a:r>
            <a:r>
              <a:rPr lang="en-US" sz="3200">
                <a:solidFill>
                  <a:srgbClr val="FFFFFF"/>
                </a:solidFill>
              </a:rPr>
              <a:t> is to figure out the bigger story behind the snapshot.</a:t>
            </a:r>
          </a:p>
          <a:p>
            <a:pPr algn="ctr">
              <a:spcBef>
                <a:spcPts val="800"/>
              </a:spcBef>
            </a:pPr>
            <a:endParaRPr lang="en-US" sz="3200">
              <a:solidFill>
                <a:srgbClr val="FFFFFF"/>
              </a:solidFill>
            </a:endParaRPr>
          </a:p>
          <a:p>
            <a:pPr algn="ctr">
              <a:spcBef>
                <a:spcPts val="800"/>
              </a:spcBef>
            </a:pPr>
            <a:r>
              <a:rPr lang="en-US" sz="3200">
                <a:solidFill>
                  <a:srgbClr val="FFFFFF"/>
                </a:solidFill>
              </a:rPr>
              <a:t>As we “remove the blinders” and look more at an issue (or a photo), new knowledge is revealed.</a:t>
            </a:r>
          </a:p>
          <a:p>
            <a:pPr algn="ctr">
              <a:spcBef>
                <a:spcPts val="800"/>
              </a:spcBef>
            </a:pPr>
            <a:endParaRPr lang="en-US" sz="3200">
              <a:solidFill>
                <a:srgbClr val="FFFFFF"/>
              </a:solidFill>
            </a:endParaRPr>
          </a:p>
          <a:p>
            <a:pPr algn="ctr">
              <a:spcBef>
                <a:spcPts val="800"/>
              </a:spcBef>
            </a:pPr>
            <a:r>
              <a:rPr lang="en-US" sz="3200">
                <a:solidFill>
                  <a:srgbClr val="FFFFFF"/>
                </a:solidFill>
              </a:rPr>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024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1024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extLst>
              <a:ext uri="{28A0092B-C50C-407E-A947-70E740481C1C}">
                <a14:useLocalDpi xmlns:a14="http://schemas.microsoft.com/office/drawing/2010/main" val="0"/>
              </a:ext>
            </a:extLst>
          </a:blip>
          <a:srcRect l="75684" t="41609"/>
          <a:stretch>
            <a:fillRect/>
          </a:stretch>
        </p:blipFill>
        <p:spPr bwMode="auto">
          <a:xfrm>
            <a:off x="2971800" y="381000"/>
            <a:ext cx="3257550" cy="6096000"/>
          </a:xfrm>
          <a:prstGeom prst="rect">
            <a:avLst/>
          </a:prstGeom>
          <a:noFill/>
          <a:ln>
            <a:noFill/>
          </a:ln>
          <a:effectLst/>
          <a:extLst>
            <a:ext uri="{909E8E84-426E-40dd-AFC4-6F175D3DCCD1}">
              <a14:hiddenFill xmlns:a14="http://schemas.microsoft.com/office/drawing/2010/main">
                <a:blipFill dpi="0" rotWithShape="0">
                  <a:blip/>
                  <a:srcRect l="75684" t="416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ＭＳ Ｐゴシック"/>
        <a:cs typeface="Arial Unicode MS"/>
      </a:majorFont>
      <a:minorFont>
        <a:latin typeface="Times New Roman"/>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6763</TotalTime>
  <Words>440</Words>
  <Application>Microsoft Macintosh PowerPoint</Application>
  <PresentationFormat>On-screen Show (4:3)</PresentationFormat>
  <Paragraphs>45</Paragraphs>
  <Slides>21</Slides>
  <Notes>19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Studying History: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Slide descriptions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peronto's</dc:creator>
  <cp:lastModifiedBy>Dom Lambek</cp:lastModifiedBy>
  <cp:revision>13</cp:revision>
  <cp:lastPrinted>1601-01-01T00:00:00Z</cp:lastPrinted>
  <dcterms:created xsi:type="dcterms:W3CDTF">2003-08-16T02:02:56Z</dcterms:created>
  <dcterms:modified xsi:type="dcterms:W3CDTF">2017-09-05T01:19:36Z</dcterms:modified>
</cp:coreProperties>
</file>